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9" r:id="rId3"/>
    <p:sldId id="260" r:id="rId4"/>
    <p:sldId id="276" r:id="rId5"/>
    <p:sldId id="278" r:id="rId6"/>
    <p:sldId id="268" r:id="rId7"/>
    <p:sldId id="287" r:id="rId8"/>
    <p:sldId id="289" r:id="rId9"/>
    <p:sldId id="285" r:id="rId10"/>
    <p:sldId id="266" r:id="rId11"/>
    <p:sldId id="270" r:id="rId12"/>
    <p:sldId id="264" r:id="rId13"/>
    <p:sldId id="261" r:id="rId14"/>
    <p:sldId id="27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17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4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4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4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2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2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yWy4xXx6E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lechtnieuwsgesprekken en emotionele ondersteuning bij niet-kleincellige  longcarcinoom - Mijn Gezondheidsgids">
            <a:extLst>
              <a:ext uri="{FF2B5EF4-FFF2-40B4-BE49-F238E27FC236}">
                <a16:creationId xmlns:a16="http://schemas.microsoft.com/office/drawing/2014/main" id="{DE996827-D737-5BF9-AD7E-7F7F7777A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-1" b="-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Isosceles Triangle 1036">
            <a:extLst>
              <a:ext uri="{FF2B5EF4-FFF2-40B4-BE49-F238E27FC236}">
                <a16:creationId xmlns:a16="http://schemas.microsoft.com/office/drawing/2014/main" id="{948AE52C-AD58-4D7E-BBEC-741EA69A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0" name="Parallelogram 1038">
            <a:extLst>
              <a:ext uri="{FF2B5EF4-FFF2-40B4-BE49-F238E27FC236}">
                <a16:creationId xmlns:a16="http://schemas.microsoft.com/office/drawing/2014/main" id="{EB3158C7-B011-4D27-BC9D-27EA5BE02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1" name="Straight Connector 1040">
            <a:extLst>
              <a:ext uri="{FF2B5EF4-FFF2-40B4-BE49-F238E27FC236}">
                <a16:creationId xmlns:a16="http://schemas.microsoft.com/office/drawing/2014/main" id="{7295AA18-FA8B-4B5D-9477-7F5F512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42">
            <a:extLst>
              <a:ext uri="{FF2B5EF4-FFF2-40B4-BE49-F238E27FC236}">
                <a16:creationId xmlns:a16="http://schemas.microsoft.com/office/drawing/2014/main" id="{5E377175-C211-4D7B-89F7-92406DBD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3" name="Rectangle 23">
            <a:extLst>
              <a:ext uri="{FF2B5EF4-FFF2-40B4-BE49-F238E27FC236}">
                <a16:creationId xmlns:a16="http://schemas.microsoft.com/office/drawing/2014/main" id="{40EA1C2A-B332-4211-8479-EA99BC30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4" name="Rectangle 25">
            <a:extLst>
              <a:ext uri="{FF2B5EF4-FFF2-40B4-BE49-F238E27FC236}">
                <a16:creationId xmlns:a16="http://schemas.microsoft.com/office/drawing/2014/main" id="{24A97CC0-C913-4A9C-B6E8-755C7D15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5" name="Isosceles Triangle 1048">
            <a:extLst>
              <a:ext uri="{FF2B5EF4-FFF2-40B4-BE49-F238E27FC236}">
                <a16:creationId xmlns:a16="http://schemas.microsoft.com/office/drawing/2014/main" id="{9DFA36DF-98BD-46D3-A75B-97154DB4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/>
              <a:t>Communicatieve vaardigheden</a:t>
            </a: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 3: Slechtnieuwsgesprek </a:t>
            </a:r>
          </a:p>
        </p:txBody>
      </p:sp>
      <p:sp>
        <p:nvSpPr>
          <p:cNvPr id="1066" name="Rectangle 27">
            <a:extLst>
              <a:ext uri="{FF2B5EF4-FFF2-40B4-BE49-F238E27FC236}">
                <a16:creationId xmlns:a16="http://schemas.microsoft.com/office/drawing/2014/main" id="{D1D22F90-51DE-40F7-96EE-8E9894DF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7" name="Rectangle 28">
            <a:extLst>
              <a:ext uri="{FF2B5EF4-FFF2-40B4-BE49-F238E27FC236}">
                <a16:creationId xmlns:a16="http://schemas.microsoft.com/office/drawing/2014/main" id="{F45D120E-4F36-4767-98FA-949993B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8" name="Rectangle 29">
            <a:extLst>
              <a:ext uri="{FF2B5EF4-FFF2-40B4-BE49-F238E27FC236}">
                <a16:creationId xmlns:a16="http://schemas.microsoft.com/office/drawing/2014/main" id="{B541A2F0-1EDC-4D03-94AC-35BC742C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9" name="Isosceles Triangle 1056">
            <a:extLst>
              <a:ext uri="{FF2B5EF4-FFF2-40B4-BE49-F238E27FC236}">
                <a16:creationId xmlns:a16="http://schemas.microsoft.com/office/drawing/2014/main" id="{08CE2AE4-51CC-4060-8818-423BB07B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016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1: Klap in het gesprek</a:t>
            </a:r>
          </a:p>
        </p:txBody>
      </p:sp>
      <p:pic>
        <p:nvPicPr>
          <p:cNvPr id="6" name="Onlinemedia 5" title="Slechtnieuws Gesprek; meer Shared in Shared Decision Making">
            <a:hlinkClick r:id="" action="ppaction://media"/>
            <a:extLst>
              <a:ext uri="{FF2B5EF4-FFF2-40B4-BE49-F238E27FC236}">
                <a16:creationId xmlns:a16="http://schemas.microsoft.com/office/drawing/2014/main" id="{90CD2FF1-84C1-9FEB-1BCB-697B2E101F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6089" y="2318413"/>
            <a:ext cx="7269845" cy="400628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CB048EB-3976-5E31-4F45-3FB6D250D1DA}"/>
              </a:ext>
            </a:extLst>
          </p:cNvPr>
          <p:cNvSpPr txBox="1"/>
          <p:nvPr/>
        </p:nvSpPr>
        <p:spPr>
          <a:xfrm>
            <a:off x="2678097" y="6451102"/>
            <a:ext cx="5779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Zet het stil op 1.43 min. </a:t>
            </a: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kon er beter tijdens dit slechtnieuwsgesprek?</a:t>
            </a:r>
            <a:endParaRPr lang="nl-NL" sz="11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538560-2FE3-D31A-C66A-A86A038536FE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41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31611"/>
            <a:ext cx="8596668" cy="388077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nl-NL" dirty="0"/>
              <a:t>Het slechtnieuws uitstellen.</a:t>
            </a:r>
          </a:p>
          <a:p>
            <a:pPr>
              <a:spcBef>
                <a:spcPts val="200"/>
              </a:spcBef>
            </a:pPr>
            <a:r>
              <a:rPr lang="nl-NL" dirty="0"/>
              <a:t>De ander zelf het slechtnieuws laten vertellen (Hang </a:t>
            </a:r>
            <a:r>
              <a:rPr lang="nl-NL" dirty="0" err="1"/>
              <a:t>yourself</a:t>
            </a:r>
            <a:r>
              <a:rPr lang="nl-NL" dirty="0"/>
              <a:t> methode).</a:t>
            </a:r>
          </a:p>
          <a:p>
            <a:pPr>
              <a:spcBef>
                <a:spcPts val="200"/>
              </a:spcBef>
            </a:pPr>
            <a:r>
              <a:rPr lang="nl-NL" dirty="0"/>
              <a:t>Het slechtnieuws noemen, maar daarbij aangeven dat het altijd nog erger kan (Pil vergulden).</a:t>
            </a:r>
          </a:p>
          <a:p>
            <a:pPr>
              <a:spcBef>
                <a:spcPts val="200"/>
              </a:spcBef>
            </a:pPr>
            <a:r>
              <a:rPr lang="nl-NL" dirty="0"/>
              <a:t>Slechtnieuws niet of duidelijk vertellen (verbloemen).</a:t>
            </a:r>
          </a:p>
          <a:p>
            <a:pPr>
              <a:spcBef>
                <a:spcPts val="200"/>
              </a:spcBef>
            </a:pPr>
            <a:r>
              <a:rPr lang="nl-NL" dirty="0"/>
              <a:t>Het gesprek onder tijdsdruk plaats laten vinden.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Valkuilen</a:t>
            </a:r>
          </a:p>
        </p:txBody>
      </p:sp>
      <p:pic>
        <p:nvPicPr>
          <p:cNvPr id="4098" name="Picture 2" descr="Afbeeldingsresultaat voor valkui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17" y="4258493"/>
            <a:ext cx="3215897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A588CDF-D43F-986D-9F8F-424F53A0B1E7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016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zit tegenover elkaar.</a:t>
            </a:r>
          </a:p>
          <a:p>
            <a:r>
              <a:rPr lang="nl-NL" dirty="0"/>
              <a:t>Jullie gaan elkaar om de beurt vertellen dat je niet in aanmerking komt voor functie X. </a:t>
            </a:r>
          </a:p>
          <a:p>
            <a:r>
              <a:rPr lang="nl-NL" dirty="0"/>
              <a:t>Je hebt per persoon 20 seconden om de klap snel en duidelijk uit te delen.</a:t>
            </a:r>
          </a:p>
          <a:p>
            <a:r>
              <a:rPr lang="nl-NL" dirty="0"/>
              <a:t>Student </a:t>
            </a:r>
            <a:r>
              <a:rPr lang="nl-NL" dirty="0" err="1"/>
              <a:t>nr</a:t>
            </a:r>
            <a:r>
              <a:rPr lang="nl-NL" dirty="0"/>
              <a:t> 2, gaat rouleren.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Slechtnieuwsgesprek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 dirty="0"/>
              <a:t>Opdracht 2: Slechtnieuws speeddaten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Afbeeldingsresultaat voor speed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95" y="4020926"/>
            <a:ext cx="3537551" cy="27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0D7535-CF09-B9F4-8702-65028D736808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935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Korte pauze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5 min</a:t>
            </a:r>
          </a:p>
        </p:txBody>
      </p:sp>
      <p:pic>
        <p:nvPicPr>
          <p:cNvPr id="3074" name="Picture 2" descr="Afbeeldingsresultaat voor pauze bl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8" y="2227263"/>
            <a:ext cx="5356951" cy="39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DC2EA5-6A6A-5363-10CF-46611398CE07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01515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nl-NL" dirty="0"/>
              <a:t>Maak groepjes van 3:</a:t>
            </a:r>
          </a:p>
          <a:p>
            <a:r>
              <a:rPr lang="nl-NL" dirty="0"/>
              <a:t>Je krijgt een casus.</a:t>
            </a:r>
          </a:p>
          <a:p>
            <a:r>
              <a:rPr lang="nl-NL" dirty="0"/>
              <a:t>Rollen: verpleegkundige, dochter/zoon en observator.</a:t>
            </a:r>
          </a:p>
          <a:p>
            <a:r>
              <a:rPr lang="nl-NL" dirty="0"/>
              <a:t>Lees je rol en bereid je voor op het gesprek.</a:t>
            </a:r>
          </a:p>
          <a:p>
            <a:r>
              <a:rPr lang="nl-NL" dirty="0"/>
              <a:t>De observator geeft de verpleegkundige feedback </a:t>
            </a:r>
            <a:r>
              <a:rPr lang="nl-NL" dirty="0" err="1"/>
              <a:t>a.h.v</a:t>
            </a:r>
            <a:r>
              <a:rPr lang="nl-NL" dirty="0"/>
              <a:t>. het sandwich model. </a:t>
            </a:r>
          </a:p>
          <a:p>
            <a:endParaRPr lang="nl-NL" dirty="0"/>
          </a:p>
        </p:txBody>
      </p:sp>
      <p:pic>
        <p:nvPicPr>
          <p:cNvPr id="6146" name="Picture 2" descr="Afbeeldingsresultaat voor rollen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73" y="4491128"/>
            <a:ext cx="3602275" cy="20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FFDA23C-B680-76A9-7CD2-0649D1EA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3992"/>
            <a:ext cx="8596668" cy="918575"/>
          </a:xfrm>
        </p:spPr>
        <p:txBody>
          <a:bodyPr>
            <a:normAutofit fontScale="90000"/>
          </a:bodyPr>
          <a:lstStyle/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nl-NL" sz="3800" b="1" dirty="0">
                <a:solidFill>
                  <a:schemeClr val="accent2"/>
                </a:solidFill>
              </a:rPr>
              <a:t>Slechtnieuwsgesprek</a:t>
            </a: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sz="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000" b="1"/>
              <a:t>Opdracht 3: </a:t>
            </a:r>
            <a:r>
              <a:rPr lang="nl-NL" sz="3000" b="1" dirty="0"/>
              <a:t>Slechtnieuwsgesprek voeren</a:t>
            </a: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l-NL" b="1" dirty="0">
                <a:solidFill>
                  <a:schemeClr val="accent2">
                    <a:lumMod val="75000"/>
                  </a:schemeClr>
                </a:solidFill>
              </a:rPr>
            </a:b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A85B127-1B2D-BDDE-17BB-C7012BF20A8F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373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vraagtekens bl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55" y="1957850"/>
            <a:ext cx="3171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Vragen?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D348B4-6BA2-636A-21D3-308F80EA2A02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498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761648" y="1606732"/>
            <a:ext cx="8809071" cy="4537165"/>
          </a:xfrm>
        </p:spPr>
        <p:txBody>
          <a:bodyPr>
            <a:normAutofit/>
          </a:bodyPr>
          <a:lstStyle/>
          <a:p>
            <a:r>
              <a:rPr lang="nl-NL" sz="2100" dirty="0"/>
              <a:t>Lesdoelen</a:t>
            </a:r>
          </a:p>
          <a:p>
            <a:r>
              <a:rPr lang="nl-NL" sz="2100" dirty="0"/>
              <a:t>Lastige gesprekken </a:t>
            </a:r>
          </a:p>
          <a:p>
            <a:r>
              <a:rPr lang="nl-NL" sz="2100" dirty="0"/>
              <a:t>Kennisactivering</a:t>
            </a:r>
          </a:p>
          <a:p>
            <a:r>
              <a:rPr lang="nl-NL" sz="2100" dirty="0"/>
              <a:t>Slechtnieuwsgesprek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1: Ervaring</a:t>
            </a:r>
          </a:p>
          <a:p>
            <a:r>
              <a:rPr lang="nl-NL" sz="2000" dirty="0"/>
              <a:t>Korte pauze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1:Klap in het gezicht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2: Slechtnieuws speeddaten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/>
              <a:t>Opdracht 3: Slechtnieuwsgesprek voeren</a:t>
            </a:r>
          </a:p>
          <a:p>
            <a:r>
              <a:rPr lang="nl-NL" sz="2100" dirty="0"/>
              <a:t>Vragen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0C253D9-7D36-40DE-B82D-F8B71FB7C730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Inhoudsopgave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628280-3216-AF47-C990-BEC48948318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12000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les:</a:t>
            </a:r>
          </a:p>
          <a:p>
            <a:pPr lvl="0"/>
            <a:r>
              <a:rPr lang="nl-NL" dirty="0"/>
              <a:t>Heb je handvatten om een slechtnieuwsgesprek te kunnen voeren.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8" y="4277834"/>
            <a:ext cx="3609559" cy="25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D0BD629-5957-15B3-4593-B4D26A04EC9A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Lesdoelen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EB36AC-B5FC-335F-D642-AB899F1B82D8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097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9734" y="22152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Lastige gesprekken hebben vaak te maken met:</a:t>
            </a:r>
          </a:p>
          <a:p>
            <a:pPr>
              <a:spcBef>
                <a:spcPts val="200"/>
              </a:spcBef>
            </a:pPr>
            <a:r>
              <a:rPr lang="nl-NL" dirty="0"/>
              <a:t>Weestand (leerjaar 2)</a:t>
            </a:r>
          </a:p>
          <a:p>
            <a:pPr>
              <a:spcBef>
                <a:spcPts val="200"/>
              </a:spcBef>
            </a:pPr>
            <a:r>
              <a:rPr lang="nl-NL" dirty="0"/>
              <a:t>Verdriet (leerjaar 2)</a:t>
            </a:r>
          </a:p>
          <a:p>
            <a:pPr>
              <a:spcBef>
                <a:spcPts val="200"/>
              </a:spcBef>
            </a:pPr>
            <a:r>
              <a:rPr lang="nl-NL" dirty="0"/>
              <a:t>Boosheid (leerjaar 2)</a:t>
            </a:r>
          </a:p>
          <a:p>
            <a:pPr>
              <a:spcBef>
                <a:spcPts val="200"/>
              </a:spcBef>
            </a:pPr>
            <a:r>
              <a:rPr lang="nl-NL" dirty="0">
                <a:solidFill>
                  <a:srgbClr val="FF0000"/>
                </a:solidFill>
              </a:rPr>
              <a:t>Slecht nieuws-gesprekken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endParaRPr lang="nl-NL" sz="800" dirty="0"/>
          </a:p>
        </p:txBody>
      </p:sp>
      <p:pic>
        <p:nvPicPr>
          <p:cNvPr id="1028" name="Picture 4" descr="Moeilijke gesprekken voeren - Proud2Live - Proud2b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1" y="4259690"/>
            <a:ext cx="4124303" cy="2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00DF7B2-76C7-2AD9-4833-0D5075747C70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>
                <a:solidFill>
                  <a:schemeClr val="accent2"/>
                </a:solidFill>
              </a:rPr>
              <a:t>Lastige gesprekken</a:t>
            </a:r>
            <a:br>
              <a:rPr lang="nl-NL" sz="4000" b="1"/>
            </a:br>
            <a:br>
              <a:rPr lang="nl-NL" sz="40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/>
              <a:t>Lastige gesprekken</a:t>
            </a:r>
            <a:endParaRPr lang="nl-NL" sz="31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542DCC-08C8-1188-0C7D-4CD33D82D6C5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025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308507"/>
            <a:ext cx="8596668" cy="3880773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nl-NL" dirty="0"/>
              <a:t>Beantwoord de volgende vragen:</a:t>
            </a:r>
          </a:p>
          <a:p>
            <a:pPr>
              <a:spcBef>
                <a:spcPts val="200"/>
              </a:spcBef>
            </a:pPr>
            <a:r>
              <a:rPr lang="nl-NL" dirty="0"/>
              <a:t>Heb jij weleens slechtnieuws gekregen? Geef een voorbeeld?</a:t>
            </a:r>
          </a:p>
          <a:p>
            <a:pPr>
              <a:spcBef>
                <a:spcPts val="200"/>
              </a:spcBef>
            </a:pPr>
            <a:r>
              <a:rPr lang="nl-NL" dirty="0"/>
              <a:t>Hoe werd dat verteld? Welke gevoelens maakt het bij je los?</a:t>
            </a:r>
          </a:p>
          <a:p>
            <a:pPr>
              <a:spcBef>
                <a:spcPts val="200"/>
              </a:spcBef>
            </a:pPr>
            <a:r>
              <a:rPr lang="nl-NL" dirty="0"/>
              <a:t>Heb jij weleens slechtnieuws aan iemand gegeven? Geef een voorbeeld.</a:t>
            </a:r>
          </a:p>
          <a:p>
            <a:pPr>
              <a:spcBef>
                <a:spcPts val="200"/>
              </a:spcBef>
            </a:pPr>
            <a:r>
              <a:rPr lang="nl-NL" dirty="0"/>
              <a:t>Hoe heb je dat aangepakt?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</a:t>
            </a:r>
          </a:p>
        </p:txBody>
      </p:sp>
      <p:pic>
        <p:nvPicPr>
          <p:cNvPr id="2050" name="Picture 2" descr="Afbeeldingsresultaat voor denken delen uitwiss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5" y="5282512"/>
            <a:ext cx="4033248" cy="15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BB3DBA-C8C2-76A6-30C2-B0923D45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F6883C7-D63D-48AE-F3FD-93D269024291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392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slechtnieuwsgespr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3" y="2584010"/>
            <a:ext cx="2783307" cy="21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Lastige gesprekken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Slechtnieuwsgesprek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63124"/>
            <a:ext cx="8596668" cy="3728373"/>
          </a:xfrm>
        </p:spPr>
        <p:txBody>
          <a:bodyPr>
            <a:normAutofit/>
          </a:bodyPr>
          <a:lstStyle/>
          <a:p>
            <a:r>
              <a:rPr lang="nl-NL" b="1" dirty="0"/>
              <a:t>Slechtnieuwsgesprek</a:t>
            </a:r>
            <a:r>
              <a:rPr lang="nl-NL" dirty="0"/>
              <a:t>: een bericht overbrengen, dat voor de ontvanger een nare, negatieve betekenis heeft.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Voorbeelden van slechtnieuwsgesprekken zijn: </a:t>
            </a:r>
          </a:p>
          <a:p>
            <a:pPr>
              <a:spcBef>
                <a:spcPts val="300"/>
              </a:spcBef>
            </a:pPr>
            <a:r>
              <a:rPr lang="nl-NL" dirty="0"/>
              <a:t>Onvoldoende voor een tussenevaluatie.</a:t>
            </a:r>
          </a:p>
          <a:p>
            <a:pPr>
              <a:spcBef>
                <a:spcPts val="300"/>
              </a:spcBef>
            </a:pPr>
            <a:r>
              <a:rPr lang="nl-NL" dirty="0"/>
              <a:t>Contract wordt niet verlengd.</a:t>
            </a:r>
          </a:p>
          <a:p>
            <a:pPr>
              <a:spcBef>
                <a:spcPts val="300"/>
              </a:spcBef>
            </a:pPr>
            <a:r>
              <a:rPr lang="nl-NL" dirty="0"/>
              <a:t>Het nare nieuws van overlijden van een naaste, (ernstige) ziekte of achteruitgang. </a:t>
            </a:r>
          </a:p>
          <a:p>
            <a:pPr>
              <a:spcBef>
                <a:spcPts val="300"/>
              </a:spcBef>
            </a:pPr>
            <a:r>
              <a:rPr lang="nl-NL" dirty="0"/>
              <a:t>Naar een cliënt en zijn naaste: overplaatsing melden, blijvende opname, of een incident.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8C381D-54C9-AF6E-BF21-262E952D8775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25640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E09F0-E485-55BD-F460-1B30AA63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350839-CAAD-B58F-24E8-32393CA8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Reactie van de ontvanger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084D78-AA07-2D1A-8FD3-5673716BF6AF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Scheiden is een periode van rouw - Susan Stijnen">
            <a:extLst>
              <a:ext uri="{FF2B5EF4-FFF2-40B4-BE49-F238E27FC236}">
                <a16:creationId xmlns:a16="http://schemas.microsoft.com/office/drawing/2014/main" id="{3D91DC10-F9D2-B1DE-9986-00154657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" y="2256731"/>
            <a:ext cx="7448365" cy="43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1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9A474-F668-8B23-BA06-859AF289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56B2C5-F145-E8F8-A434-B1E27464CF89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DCCBD4A-376A-50E1-9689-B648BF48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Emotie</a:t>
            </a:r>
          </a:p>
        </p:txBody>
      </p:sp>
      <p:pic>
        <p:nvPicPr>
          <p:cNvPr id="6" name="Picture 2" descr="Emotie Dobbelstenen (set van 5)">
            <a:extLst>
              <a:ext uri="{FF2B5EF4-FFF2-40B4-BE49-F238E27FC236}">
                <a16:creationId xmlns:a16="http://schemas.microsoft.com/office/drawing/2014/main" id="{2D7B7813-C905-0541-4556-0B17C1C4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2023586"/>
            <a:ext cx="4770064" cy="47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st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83" y="3355194"/>
            <a:ext cx="3327854" cy="33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fbeeldingsresultaat voor pau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fbeeldingsresultaat voor pau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pauz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Afbeeldingsresultaat voor pauz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Slechtnieuwsgesprek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Stappen voor een slechtnieuwsgesprek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64414"/>
            <a:ext cx="8596668" cy="3880773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nl-NL" dirty="0"/>
              <a:t>Voorbereiden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nl-NL" dirty="0"/>
              <a:t>Het slechtnieuws snel, duidelijk en begrijpelijk brengen.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nl-NL" dirty="0"/>
              <a:t>Gedachten en gevoelens bespreekbaar maken.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nl-NL" dirty="0"/>
              <a:t>Bereid je voor op emoties zoals ontkenning, teleurstelling, woede en verdriet.</a:t>
            </a:r>
          </a:p>
          <a:p>
            <a:pPr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nl-NL" dirty="0"/>
              <a:t>Luister actief, let op non-verbale signalen en stel vragen.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nl-NL" dirty="0"/>
              <a:t>Samenvatten, evt. vervolgafspraken maken en afronden.</a:t>
            </a:r>
          </a:p>
          <a:p>
            <a:pPr>
              <a:spcBef>
                <a:spcPts val="200"/>
              </a:spcBef>
              <a:buFont typeface="+mj-lt"/>
              <a:buAutoNum type="arabicPeriod"/>
            </a:pPr>
            <a:r>
              <a:rPr lang="nl-NL" dirty="0"/>
              <a:t>Vervolggesprek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472537-ED5A-3408-8180-786D10674FFD}"/>
              </a:ext>
            </a:extLst>
          </p:cNvPr>
          <p:cNvSpPr txBox="1"/>
          <p:nvPr/>
        </p:nvSpPr>
        <p:spPr>
          <a:xfrm>
            <a:off x="9531659" y="633198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9876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1106</TotalTime>
  <Words>610</Words>
  <Application>Microsoft Office PowerPoint</Application>
  <PresentationFormat>Breedbeeld</PresentationFormat>
  <Paragraphs>113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Trebuchet MS</vt:lpstr>
      <vt:lpstr>Wingdings 3</vt:lpstr>
      <vt:lpstr>Facet</vt:lpstr>
      <vt:lpstr>Communicatieve vaardigheden</vt:lpstr>
      <vt:lpstr>PowerPoint-presentatie</vt:lpstr>
      <vt:lpstr>PowerPoint-presentatie</vt:lpstr>
      <vt:lpstr>PowerPoint-presentatie</vt:lpstr>
      <vt:lpstr>Slechtnieuwsgesprek  Kennisactivering</vt:lpstr>
      <vt:lpstr>Lastige gesprekken  Slechtnieuwsgesprek</vt:lpstr>
      <vt:lpstr>Slechtnieuwsgesprek  Reactie van de ontvanger</vt:lpstr>
      <vt:lpstr>Slechtnieuwsgesprek  Emotie</vt:lpstr>
      <vt:lpstr>Slechtnieuwsgesprek  Stappen voor een slechtnieuwsgesprek</vt:lpstr>
      <vt:lpstr>Slechtnieuwsgesprek  Opdracht 1: Klap in het gesprek</vt:lpstr>
      <vt:lpstr>Slechtnieuwsgesprek  Valkuilen</vt:lpstr>
      <vt:lpstr>Slechtnieuwsgesprek  Opdracht 2: Slechtnieuws speeddaten    </vt:lpstr>
      <vt:lpstr>Korte pauze  5 min</vt:lpstr>
      <vt:lpstr>Slechtnieuwsgesprek  Opdracht 3: Slechtnieuwsgesprek voeren    </vt:lpstr>
      <vt:lpstr>Vragen?  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Administrator</dc:creator>
  <cp:lastModifiedBy>Chamaira Menig</cp:lastModifiedBy>
  <cp:revision>71</cp:revision>
  <dcterms:created xsi:type="dcterms:W3CDTF">2020-01-12T16:31:01Z</dcterms:created>
  <dcterms:modified xsi:type="dcterms:W3CDTF">2022-11-25T08:30:20Z</dcterms:modified>
</cp:coreProperties>
</file>